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8" r:id="rId3"/>
  </p:sldMasterIdLst>
  <p:notesMasterIdLst>
    <p:notesMasterId r:id="rId20"/>
  </p:notesMasterIdLst>
  <p:handoutMasterIdLst>
    <p:handoutMasterId r:id="rId21"/>
  </p:handoutMasterIdLst>
  <p:sldIdLst>
    <p:sldId id="282" r:id="rId4"/>
    <p:sldId id="259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07" r:id="rId19"/>
  </p:sldIdLst>
  <p:sldSz cx="24384000" cy="13716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C15"/>
    <a:srgbClr val="FFFFFF"/>
    <a:srgbClr val="0BAD83"/>
    <a:srgbClr val="054E3B"/>
    <a:srgbClr val="000000"/>
    <a:srgbClr val="FFAB0D"/>
    <a:srgbClr val="DCBD23"/>
    <a:srgbClr val="0365C0"/>
    <a:srgbClr val="AC6F00"/>
    <a:srgbClr val="CCB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66265" autoAdjust="0"/>
  </p:normalViewPr>
  <p:slideViewPr>
    <p:cSldViewPr snapToGrid="0" snapToObjects="1">
      <p:cViewPr varScale="1">
        <p:scale>
          <a:sx n="44" d="100"/>
          <a:sy n="44" d="100"/>
        </p:scale>
        <p:origin x="4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40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2EA4-2E87-4BCC-ABD6-81AF150DA1A5}" type="datetimeFigureOut">
              <a:rPr lang="hu-HU" smtClean="0"/>
              <a:t>2022. 11. 09.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ED05-2395-47DD-B604-5EEEC7BA81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03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1741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0149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4380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95475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0587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8147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FF1A3-74A4-4F5A-B30F-7E9A78573E3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4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00698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1842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88533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5535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0511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4974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6434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058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4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5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86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3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49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44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33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Left Im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4135102" cy="13716000"/>
          </a:xfrm>
          <a:custGeom>
            <a:avLst/>
            <a:gdLst>
              <a:gd name="connsiteX0" fmla="*/ 2609873 w 8343900"/>
              <a:gd name="connsiteY0" fmla="*/ 0 h 6858000"/>
              <a:gd name="connsiteX1" fmla="*/ 8343900 w 8343900"/>
              <a:gd name="connsiteY1" fmla="*/ 0 h 6858000"/>
              <a:gd name="connsiteX2" fmla="*/ 5143477 w 8343900"/>
              <a:gd name="connsiteY2" fmla="*/ 6858000 h 6858000"/>
              <a:gd name="connsiteX3" fmla="*/ 0 w 8343900"/>
              <a:gd name="connsiteY3" fmla="*/ 6858000 h 6858000"/>
              <a:gd name="connsiteX4" fmla="*/ 0 w 8343900"/>
              <a:gd name="connsiteY4" fmla="*/ 5592545 h 6858000"/>
              <a:gd name="connsiteX5" fmla="*/ 0 w 8343900"/>
              <a:gd name="connsiteY5" fmla="*/ 0 h 6858000"/>
              <a:gd name="connsiteX6" fmla="*/ 2076450 w 8343900"/>
              <a:gd name="connsiteY6" fmla="*/ 0 h 6858000"/>
              <a:gd name="connsiteX7" fmla="*/ 0 w 8343900"/>
              <a:gd name="connsiteY7" fmla="*/ 4449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6858000">
                <a:moveTo>
                  <a:pt x="2609873" y="0"/>
                </a:moveTo>
                <a:lnTo>
                  <a:pt x="8343900" y="0"/>
                </a:lnTo>
                <a:lnTo>
                  <a:pt x="5143477" y="6858000"/>
                </a:lnTo>
                <a:lnTo>
                  <a:pt x="0" y="6858000"/>
                </a:lnTo>
                <a:lnTo>
                  <a:pt x="0" y="5592545"/>
                </a:lnTo>
                <a:close/>
                <a:moveTo>
                  <a:pt x="0" y="0"/>
                </a:moveTo>
                <a:lnTo>
                  <a:pt x="2076450" y="0"/>
                </a:lnTo>
                <a:lnTo>
                  <a:pt x="0" y="4449504"/>
                </a:lnTo>
                <a:close/>
              </a:path>
            </a:pathLst>
          </a:custGeom>
          <a:solidFill>
            <a:srgbClr val="88888A"/>
          </a:solidFill>
        </p:spPr>
        <p:txBody>
          <a:bodyPr wrap="square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35102" y="1654632"/>
            <a:ext cx="8610600" cy="3802744"/>
          </a:xfrm>
        </p:spPr>
        <p:txBody>
          <a:bodyPr lIns="360000" tIns="180000" rIns="360000" bIns="180000">
            <a:normAutofit/>
          </a:bodyPr>
          <a:lstStyle>
            <a:lvl1pPr marL="0" indent="0">
              <a:spcBef>
                <a:spcPts val="0"/>
              </a:spcBef>
              <a:buNone/>
              <a:defRPr sz="9998" baseline="0">
                <a:solidFill>
                  <a:srgbClr val="88888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en-GB" dirty="0"/>
              <a:t>Title Here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4135102" y="6560458"/>
            <a:ext cx="8610600" cy="6037944"/>
          </a:xfrm>
        </p:spPr>
        <p:txBody>
          <a:bodyPr lIns="360000" tIns="180000" rIns="360000" bIns="180000">
            <a:norm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rgbClr val="88888A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Body Text Goes Here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5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6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59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02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2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0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58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91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23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47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3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70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04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6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0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2022. 11. 09.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02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900BB015-9CA2-424C-8DE5-53A94566E027}" type="datetimeFigureOut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2022. 11. 09.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376AAC27-4BBD-4DCE-817D-21D91803F82F}" type="slidenum">
              <a:rPr lang="hu-H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hu-H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74">
            <a:extLst>
              <a:ext uri="{FF2B5EF4-FFF2-40B4-BE49-F238E27FC236}">
                <a16:creationId xmlns:a16="http://schemas.microsoft.com/office/drawing/2014/main" id="{E0FB1DC6-FB6A-4721-BAC1-3B00522A4A6F}"/>
              </a:ext>
            </a:extLst>
          </p:cNvPr>
          <p:cNvSpPr/>
          <p:nvPr/>
        </p:nvSpPr>
        <p:spPr>
          <a:xfrm>
            <a:off x="1" y="-1161"/>
            <a:ext cx="24383999" cy="13799327"/>
          </a:xfrm>
          <a:prstGeom prst="rect">
            <a:avLst/>
          </a:prstGeom>
          <a:solidFill>
            <a:srgbClr val="054E3B">
              <a:alpha val="94902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E7C734F4-DF72-4B5C-AC49-C53E52981C62}"/>
              </a:ext>
            </a:extLst>
          </p:cNvPr>
          <p:cNvSpPr txBox="1">
            <a:spLocks/>
          </p:cNvSpPr>
          <p:nvPr/>
        </p:nvSpPr>
        <p:spPr>
          <a:xfrm>
            <a:off x="2849897" y="3459486"/>
            <a:ext cx="17577633" cy="351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7200" b="1" dirty="0" smtClean="0">
              <a:solidFill>
                <a:srgbClr val="FFFFF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hu-HU" sz="7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Az öröklésjog általános szabályai</a:t>
            </a:r>
            <a:endParaRPr lang="hu-HU" sz="7200" b="1" dirty="0">
              <a:solidFill>
                <a:srgbClr val="FFFFF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A3DA9915-2F3A-4E07-B089-C917F75DC88A}"/>
              </a:ext>
            </a:extLst>
          </p:cNvPr>
          <p:cNvSpPr txBox="1">
            <a:spLocks/>
          </p:cNvSpPr>
          <p:nvPr/>
        </p:nvSpPr>
        <p:spPr>
          <a:xfrm>
            <a:off x="5477287" y="9548446"/>
            <a:ext cx="12322854" cy="31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Verdana" pitchFamily="34" charset="0"/>
            </a:endParaRPr>
          </a:p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dr</a:t>
            </a:r>
            <a:r>
              <a:rPr lang="hu-HU" sz="3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. Zakor-Broda </a:t>
            </a:r>
            <a:r>
              <a:rPr lang="hu-HU" sz="36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Rita</a:t>
            </a:r>
          </a:p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Debreceni Egyetem Egészségtudományi Kar</a:t>
            </a:r>
          </a:p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Társadalomtudományi és Szociális Munka Tanszék</a:t>
            </a:r>
            <a:endParaRPr lang="hu-HU" sz="36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Verdana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002A825-772B-4D34-BEAC-65A9FB811EFC}"/>
              </a:ext>
            </a:extLst>
          </p:cNvPr>
          <p:cNvSpPr txBox="1">
            <a:spLocks/>
          </p:cNvSpPr>
          <p:nvPr/>
        </p:nvSpPr>
        <p:spPr>
          <a:xfrm>
            <a:off x="6250463" y="9036291"/>
            <a:ext cx="10776502" cy="261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Verdana" pitchFamily="34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121B377A-F2A5-4D01-80F7-96D5E3E701F8}"/>
              </a:ext>
            </a:extLst>
          </p:cNvPr>
          <p:cNvSpPr txBox="1">
            <a:spLocks/>
          </p:cNvSpPr>
          <p:nvPr/>
        </p:nvSpPr>
        <p:spPr>
          <a:xfrm>
            <a:off x="7786474" y="11873096"/>
            <a:ext cx="7704478" cy="188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800" b="1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Verdana" pitchFamily="34" charset="0"/>
            </a:endParaRPr>
          </a:p>
          <a:p>
            <a:pPr algn="ctr"/>
            <a:r>
              <a:rPr lang="hu-HU" sz="2800" b="1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2022. </a:t>
            </a:r>
            <a:r>
              <a:rPr lang="hu-HU" sz="2800" b="1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Verdana" pitchFamily="34" charset="0"/>
              </a:rPr>
              <a:t>November 09.</a:t>
            </a:r>
            <a:endParaRPr lang="hu-HU" sz="2800" b="1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Verdana" pitchFamily="34" charset="0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439419A-7750-49EC-8078-AE8845D6B8F6}"/>
              </a:ext>
            </a:extLst>
          </p:cNvPr>
          <p:cNvCxnSpPr>
            <a:cxnSpLocks/>
          </p:cNvCxnSpPr>
          <p:nvPr/>
        </p:nvCxnSpPr>
        <p:spPr>
          <a:xfrm>
            <a:off x="3663398" y="1136899"/>
            <a:ext cx="0" cy="207008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lcím 2">
            <a:extLst>
              <a:ext uri="{FF2B5EF4-FFF2-40B4-BE49-F238E27FC236}">
                <a16:creationId xmlns:a16="http://schemas.microsoft.com/office/drawing/2014/main" id="{ED23B1D5-0F7A-49D8-B5A3-5F3AF9E80AA2}"/>
              </a:ext>
            </a:extLst>
          </p:cNvPr>
          <p:cNvSpPr txBox="1">
            <a:spLocks/>
          </p:cNvSpPr>
          <p:nvPr/>
        </p:nvSpPr>
        <p:spPr>
          <a:xfrm>
            <a:off x="3853898" y="1894625"/>
            <a:ext cx="4770934" cy="88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6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Debreceni Egyetem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8142352-BEE3-4D4B-9B01-40781C965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6" y="1039815"/>
            <a:ext cx="2167168" cy="2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Végrendelet</a:t>
            </a:r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5400" dirty="0" smtClean="0"/>
          </a:p>
          <a:p>
            <a:r>
              <a:rPr lang="hu-HU" sz="4000" dirty="0">
                <a:solidFill>
                  <a:srgbClr val="021C15"/>
                </a:solidFill>
              </a:rPr>
              <a:t>A végrendelet az örökhagyó olyan egyoldalú jognyilatkozata, amelyben vagyonáról vagy annak egy részéről halála esetére rendelkezik</a:t>
            </a:r>
            <a:r>
              <a:rPr lang="hu-HU" sz="4000" dirty="0" smtClean="0">
                <a:solidFill>
                  <a:srgbClr val="021C15"/>
                </a:solidFill>
              </a:rPr>
              <a:t>.</a:t>
            </a:r>
          </a:p>
          <a:p>
            <a:endParaRPr lang="hu-HU" sz="4000" dirty="0">
              <a:solidFill>
                <a:srgbClr val="021C15"/>
              </a:solidFill>
            </a:endParaRPr>
          </a:p>
          <a:p>
            <a:pPr algn="l"/>
            <a:r>
              <a:rPr lang="hu-HU" sz="4000" b="1" dirty="0" smtClean="0">
                <a:solidFill>
                  <a:srgbClr val="021C15"/>
                </a:solidFill>
              </a:rPr>
              <a:t>A végrendelet fajtái:</a:t>
            </a:r>
          </a:p>
          <a:p>
            <a:pPr algn="l"/>
            <a:endParaRPr lang="hu-HU" sz="4000" b="1" dirty="0" smtClean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Közvégrendelet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Írásbeli </a:t>
            </a:r>
            <a:r>
              <a:rPr lang="hu-HU" sz="4000" dirty="0">
                <a:solidFill>
                  <a:srgbClr val="021C15"/>
                </a:solidFill>
              </a:rPr>
              <a:t>magánvégrendelet, amely lehet: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hu-HU" sz="4000" dirty="0" smtClean="0">
                <a:solidFill>
                  <a:srgbClr val="021C15"/>
                </a:solidFill>
              </a:rPr>
              <a:t>Holográf végrendelet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hu-HU" sz="4000" dirty="0" smtClean="0">
                <a:solidFill>
                  <a:srgbClr val="021C15"/>
                </a:solidFill>
              </a:rPr>
              <a:t>Allográf végrendelet 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hu-HU" sz="4000" dirty="0" smtClean="0">
                <a:solidFill>
                  <a:srgbClr val="021C15"/>
                </a:solidFill>
              </a:rPr>
              <a:t>Közjegyzőnél letett végrendelet</a:t>
            </a:r>
            <a:endParaRPr lang="hu-HU" sz="4000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731"/>
            <a:ext cx="9925200" cy="49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A végrendelet </a:t>
            </a:r>
            <a:r>
              <a:rPr lang="hu-HU" sz="4000" b="1" dirty="0">
                <a:solidFill>
                  <a:srgbClr val="021C15"/>
                </a:solidFill>
              </a:rPr>
              <a:t>legtipikusabb tartalmi </a:t>
            </a:r>
            <a:r>
              <a:rPr lang="hu-HU" sz="4000" b="1" dirty="0" smtClean="0">
                <a:solidFill>
                  <a:srgbClr val="021C15"/>
                </a:solidFill>
              </a:rPr>
              <a:t>elemei</a:t>
            </a:r>
            <a:endParaRPr lang="hu-HU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Örökösnevezés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Kizárás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Hagyományrendelés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Meghagyás</a:t>
            </a:r>
          </a:p>
          <a:p>
            <a:pPr algn="l"/>
            <a:endParaRPr lang="hu-HU" sz="5400" dirty="0" smtClean="0"/>
          </a:p>
          <a:p>
            <a:pPr algn="ctr"/>
            <a:r>
              <a:rPr lang="nb-NO" sz="4000" b="1" dirty="0">
                <a:solidFill>
                  <a:srgbClr val="021C15"/>
                </a:solidFill>
              </a:rPr>
              <a:t>Mikor tekinthető a végrendelet érvénytelennek</a:t>
            </a:r>
            <a:r>
              <a:rPr lang="nb-NO" sz="4000" b="1" dirty="0">
                <a:solidFill>
                  <a:srgbClr val="021C15"/>
                </a:solidFill>
              </a:rPr>
              <a:t>? </a:t>
            </a:r>
            <a:endParaRPr lang="hu-HU" sz="4000" b="1" dirty="0" smtClean="0">
              <a:solidFill>
                <a:srgbClr val="021C15"/>
              </a:solidFill>
            </a:endParaRPr>
          </a:p>
          <a:p>
            <a:r>
              <a:rPr lang="hu-HU" sz="4000" dirty="0" smtClean="0">
                <a:solidFill>
                  <a:srgbClr val="021C15"/>
                </a:solidFill>
              </a:rPr>
              <a:t>A</a:t>
            </a:r>
            <a:r>
              <a:rPr lang="nb-NO" sz="4000" dirty="0" smtClean="0">
                <a:solidFill>
                  <a:srgbClr val="021C15"/>
                </a:solidFill>
              </a:rPr>
              <a:t> </a:t>
            </a:r>
            <a:r>
              <a:rPr lang="nb-NO" sz="4000" dirty="0">
                <a:solidFill>
                  <a:srgbClr val="021C15"/>
                </a:solidFill>
              </a:rPr>
              <a:t>végrendelet csak megtámadás folytán válhat </a:t>
            </a:r>
            <a:r>
              <a:rPr lang="nb-NO" sz="4000" dirty="0" smtClean="0">
                <a:solidFill>
                  <a:srgbClr val="021C15"/>
                </a:solidFill>
              </a:rPr>
              <a:t>érvénytelenné</a:t>
            </a:r>
            <a:r>
              <a:rPr lang="hu-HU" sz="4000" dirty="0" smtClean="0">
                <a:solidFill>
                  <a:srgbClr val="021C15"/>
                </a:solidFill>
              </a:rPr>
              <a:t>,</a:t>
            </a:r>
            <a:r>
              <a:rPr lang="nb-NO" sz="4000" dirty="0" smtClean="0">
                <a:solidFill>
                  <a:srgbClr val="021C15"/>
                </a:solidFill>
              </a:rPr>
              <a:t> </a:t>
            </a:r>
            <a:r>
              <a:rPr lang="nb-NO" sz="4000" dirty="0">
                <a:solidFill>
                  <a:srgbClr val="021C15"/>
                </a:solidFill>
              </a:rPr>
              <a:t>ha arra az érdekelt személy hivatkozik.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algn="ctr"/>
            <a:r>
              <a:rPr lang="nn-NO" sz="4000" b="1" dirty="0">
                <a:solidFill>
                  <a:srgbClr val="021C15"/>
                </a:solidFill>
              </a:rPr>
              <a:t>Mi a helyzet akkor, ha az örökhagyó több végrendeletet készített</a:t>
            </a:r>
            <a:r>
              <a:rPr lang="nn-NO" sz="4000" b="1" dirty="0">
                <a:solidFill>
                  <a:srgbClr val="021C15"/>
                </a:solidFill>
              </a:rPr>
              <a:t>? </a:t>
            </a:r>
            <a:endParaRPr lang="hu-HU" sz="4000" b="1" dirty="0" smtClean="0">
              <a:solidFill>
                <a:srgbClr val="021C15"/>
              </a:solidFill>
            </a:endParaRPr>
          </a:p>
          <a:p>
            <a:r>
              <a:rPr lang="hu-HU" sz="4000" dirty="0" smtClean="0">
                <a:solidFill>
                  <a:srgbClr val="021C15"/>
                </a:solidFill>
              </a:rPr>
              <a:t>M</a:t>
            </a:r>
            <a:r>
              <a:rPr lang="nn-NO" sz="4000" dirty="0" smtClean="0">
                <a:solidFill>
                  <a:srgbClr val="021C15"/>
                </a:solidFill>
              </a:rPr>
              <a:t>indig </a:t>
            </a:r>
            <a:r>
              <a:rPr lang="nn-NO" sz="4000" dirty="0">
                <a:solidFill>
                  <a:srgbClr val="021C15"/>
                </a:solidFill>
              </a:rPr>
              <a:t>a legutolsó a hatályos.</a:t>
            </a:r>
            <a:endParaRPr lang="hu-HU" sz="4000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553"/>
            <a:ext cx="9919191" cy="63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Öröklési szerződés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az öröklési szerződés</a:t>
            </a:r>
            <a:r>
              <a:rPr lang="hu-HU" sz="4000" b="1" dirty="0">
                <a:solidFill>
                  <a:srgbClr val="021C15"/>
                </a:solidFill>
              </a:rPr>
              <a:t>? </a:t>
            </a:r>
            <a:endParaRPr lang="hu-HU" sz="4000" b="1" dirty="0" smtClean="0">
              <a:solidFill>
                <a:srgbClr val="021C15"/>
              </a:solidFill>
            </a:endParaRPr>
          </a:p>
          <a:p>
            <a:r>
              <a:rPr lang="hu-HU" sz="4000" dirty="0" smtClean="0">
                <a:solidFill>
                  <a:srgbClr val="021C15"/>
                </a:solidFill>
              </a:rPr>
              <a:t>Az öröklési </a:t>
            </a:r>
            <a:r>
              <a:rPr lang="hu-HU" sz="4000" dirty="0">
                <a:solidFill>
                  <a:srgbClr val="021C15"/>
                </a:solidFill>
              </a:rPr>
              <a:t>szerződéssel az örökhagyó arra kötelezi magát, hogy a vele szerződő felet tartás vagy életjáradék fejében örökösévé teszi.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Az öröklési szerződés jellemzői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r>
              <a:rPr lang="hu-HU" sz="4000" dirty="0">
                <a:solidFill>
                  <a:srgbClr val="021C15"/>
                </a:solidFill>
              </a:rPr>
              <a:t>Tartalmát tekintve tartási (életjáradéki) szerződés, amely végintézkedési formában jelenik meg. 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Kik köthetnek öröklési szerződést?</a:t>
            </a:r>
            <a:endParaRPr lang="hu-HU" sz="4000" b="1" dirty="0">
              <a:solidFill>
                <a:srgbClr val="021C15"/>
              </a:solidFill>
            </a:endParaRPr>
          </a:p>
          <a:p>
            <a:r>
              <a:rPr lang="hu-HU" sz="4000" dirty="0">
                <a:solidFill>
                  <a:srgbClr val="021C15"/>
                </a:solidFill>
              </a:rPr>
              <a:t>Az eltartói oldalon bárki és akárhány személy </a:t>
            </a:r>
            <a:r>
              <a:rPr lang="hu-HU" sz="4000" dirty="0" smtClean="0">
                <a:solidFill>
                  <a:srgbClr val="021C15"/>
                </a:solidFill>
              </a:rPr>
              <a:t>szerepelhet, az örökhagyói </a:t>
            </a:r>
            <a:r>
              <a:rPr lang="hu-HU" sz="4000" dirty="0">
                <a:solidFill>
                  <a:srgbClr val="021C15"/>
                </a:solidFill>
              </a:rPr>
              <a:t>oldalon csak az örökhagyó állhat egyetlen személyként, vagy házastársával.</a:t>
            </a: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/>
          </a:p>
          <a:p>
            <a:pPr algn="l"/>
            <a:endParaRPr lang="hu-HU" sz="5400" dirty="0" smtClean="0"/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4"/>
            <a:ext cx="9920968" cy="55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2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Halál esetére szóló ajándékozás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Mik </a:t>
            </a:r>
            <a:r>
              <a:rPr lang="hu-HU" sz="4000" b="1" dirty="0">
                <a:solidFill>
                  <a:srgbClr val="021C15"/>
                </a:solidFill>
              </a:rPr>
              <a:t>a halál esetére szóló ajándékozás sajátosságai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A halál esetére szóló ajándékozás csak olyan juttatásra nézve érvényes, amely végrendelet esetében hagyománynak </a:t>
            </a:r>
            <a:r>
              <a:rPr lang="hu-HU" sz="4000" dirty="0" smtClean="0">
                <a:solidFill>
                  <a:srgbClr val="021C15"/>
                </a:solidFill>
              </a:rPr>
              <a:t>minősülne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4000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Az ajándékozás azzal a feltétellel történik, hogy a megajándékozott az ajándékozót túléli</a:t>
            </a:r>
            <a:r>
              <a:rPr lang="hu-HU" sz="4000" dirty="0" smtClean="0">
                <a:solidFill>
                  <a:srgbClr val="021C15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4000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A tulajdonjog átszállására az örökhagyó halálakor kerül sor.</a:t>
            </a:r>
          </a:p>
          <a:p>
            <a:endParaRPr lang="hu-HU" sz="4000" dirty="0" smtClean="0"/>
          </a:p>
          <a:p>
            <a:endParaRPr lang="hu-HU" sz="4000" dirty="0"/>
          </a:p>
          <a:p>
            <a:pPr algn="l"/>
            <a:endParaRPr lang="hu-HU" sz="5400" dirty="0" smtClean="0"/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133"/>
            <a:ext cx="9941320" cy="74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Kötelesrész</a:t>
            </a: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r>
              <a:rPr lang="hu-HU" sz="4000" dirty="0">
                <a:solidFill>
                  <a:srgbClr val="021C15"/>
                </a:solidFill>
              </a:rPr>
              <a:t>A kötelesrész az örökhagyó legközelebbi rokonainak és feleségének járó minimum részesedése az örökhagyó vagyonának terhére. </a:t>
            </a: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>
              <a:solidFill>
                <a:srgbClr val="021C15"/>
              </a:solidFill>
            </a:endParaRP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Kik jogosultak kötelesrészre?</a:t>
            </a: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r>
              <a:rPr lang="hu-HU" sz="4000" dirty="0">
                <a:solidFill>
                  <a:srgbClr val="021C15"/>
                </a:solidFill>
              </a:rPr>
              <a:t>Kötelesrész illeti meg az örökhagyó leszármazóját, házastársát, továbbá szülőjét, ha ez a személy az öröklés megnyíltakor az örökhagyó törvényes örököse vagy végintézkedés hiányában az lenne</a:t>
            </a:r>
            <a:r>
              <a:rPr lang="hu-HU" sz="4000" dirty="0" smtClean="0">
                <a:solidFill>
                  <a:srgbClr val="021C15"/>
                </a:solidFill>
              </a:rPr>
              <a:t>.</a:t>
            </a:r>
          </a:p>
          <a:p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>
                <a:solidFill>
                  <a:srgbClr val="021C15"/>
                </a:solidFill>
              </a:rPr>
              <a:t>Hogyan lehet valakit kizárni a köteles részből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pPr algn="ctr"/>
            <a:r>
              <a:rPr lang="hu-HU" sz="4000" dirty="0">
                <a:solidFill>
                  <a:srgbClr val="021C15"/>
                </a:solidFill>
              </a:rPr>
              <a:t>Ennek eszköze a kitagadás</a:t>
            </a:r>
            <a:r>
              <a:rPr lang="hu-HU" sz="4000" b="1" dirty="0">
                <a:solidFill>
                  <a:srgbClr val="021C15"/>
                </a:solidFill>
              </a:rPr>
              <a:t>.</a:t>
            </a:r>
            <a:endParaRPr lang="hu-HU" sz="4000" b="1" dirty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 smtClean="0"/>
          </a:p>
          <a:p>
            <a:endParaRPr lang="hu-HU" sz="4000" dirty="0"/>
          </a:p>
          <a:p>
            <a:pPr algn="l"/>
            <a:endParaRPr lang="hu-HU" sz="5400" dirty="0" smtClean="0"/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877"/>
            <a:ext cx="9925200" cy="58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Hagyatéki eljárás</a:t>
            </a: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>
                <a:solidFill>
                  <a:srgbClr val="021C15"/>
                </a:solidFill>
              </a:rPr>
              <a:t>Hol és miként zajlik a hagyatéki eljárás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r>
              <a:rPr lang="hu-HU" sz="4000" dirty="0" smtClean="0">
                <a:solidFill>
                  <a:srgbClr val="021C15"/>
                </a:solidFill>
              </a:rPr>
              <a:t>A </a:t>
            </a:r>
            <a:r>
              <a:rPr lang="hu-HU" sz="4000" dirty="0">
                <a:solidFill>
                  <a:srgbClr val="021C15"/>
                </a:solidFill>
              </a:rPr>
              <a:t>hagyatéki eljárás az illetékes közjegyző előtt zajlik. 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Mire szolgál a hagyatékátadó végzés?</a:t>
            </a:r>
          </a:p>
          <a:p>
            <a:r>
              <a:rPr lang="hu-HU" sz="4000" dirty="0" smtClean="0">
                <a:solidFill>
                  <a:srgbClr val="021C15"/>
                </a:solidFill>
              </a:rPr>
              <a:t>A közjegyző hagyatékátadó végzéssel zárja le</a:t>
            </a:r>
            <a:r>
              <a:rPr lang="hu-HU" sz="4000" b="1" dirty="0" smtClean="0">
                <a:solidFill>
                  <a:srgbClr val="021C15"/>
                </a:solidFill>
              </a:rPr>
              <a:t>.</a:t>
            </a:r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a hagyatéki per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r>
              <a:rPr lang="hu-HU" sz="4000" dirty="0">
                <a:solidFill>
                  <a:srgbClr val="021C15"/>
                </a:solidFill>
              </a:rPr>
              <a:t>A</a:t>
            </a:r>
            <a:r>
              <a:rPr lang="hu-HU" sz="4000" dirty="0" smtClean="0">
                <a:solidFill>
                  <a:srgbClr val="021C15"/>
                </a:solidFill>
              </a:rPr>
              <a:t> </a:t>
            </a:r>
            <a:r>
              <a:rPr lang="hu-HU" sz="4000" dirty="0">
                <a:solidFill>
                  <a:srgbClr val="021C15"/>
                </a:solidFill>
              </a:rPr>
              <a:t>hagyatéki eljárásban figyelembe nem vett öröklési igény peres úton történő érvényesítése.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 smtClean="0"/>
          </a:p>
          <a:p>
            <a:endParaRPr lang="hu-HU" sz="4000" dirty="0"/>
          </a:p>
          <a:p>
            <a:pPr algn="l"/>
            <a:endParaRPr lang="hu-HU" sz="5400" dirty="0" smtClean="0"/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16316"/>
            <a:ext cx="9982909" cy="53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756" y="1292088"/>
            <a:ext cx="12244704" cy="5426764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5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5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5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KÖSZÖNÖM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12054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160585"/>
            <a:ext cx="12696091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hu-HU" sz="4000" dirty="0" smtClean="0">
                <a:solidFill>
                  <a:srgbClr val="021C15"/>
                </a:solidFill>
              </a:rPr>
              <a:t>„Mert </a:t>
            </a:r>
            <a:r>
              <a:rPr lang="hu-HU" sz="4000" dirty="0">
                <a:solidFill>
                  <a:srgbClr val="021C15"/>
                </a:solidFill>
              </a:rPr>
              <a:t>a legnagyobb örökség, amit adni lehet az utódnak, az otthon. </a:t>
            </a:r>
            <a:r>
              <a:rPr lang="hu-HU" sz="4000" dirty="0" smtClean="0">
                <a:solidFill>
                  <a:srgbClr val="021C15"/>
                </a:solidFill>
              </a:rPr>
              <a:t>Egy </a:t>
            </a:r>
            <a:r>
              <a:rPr lang="hu-HU" sz="4000" dirty="0">
                <a:solidFill>
                  <a:srgbClr val="021C15"/>
                </a:solidFill>
              </a:rPr>
              <a:t>ház, akármilyen ház</a:t>
            </a:r>
            <a:r>
              <a:rPr lang="hu-HU" sz="4000" dirty="0" smtClean="0">
                <a:solidFill>
                  <a:srgbClr val="021C15"/>
                </a:solidFill>
              </a:rPr>
              <a:t>.             </a:t>
            </a:r>
            <a:r>
              <a:rPr lang="hu-HU" sz="4000" dirty="0">
                <a:solidFill>
                  <a:srgbClr val="021C15"/>
                </a:solidFill>
              </a:rPr>
              <a:t>De amelyiknek falát aggódás, szeretet, gondoskodás s a jövendők bizakodó hite emelte föl. És fák. Amiket nem azért ültetett valaki, hogy hasznukat lássa</a:t>
            </a:r>
            <a:r>
              <a:rPr lang="hu-HU" sz="4000" dirty="0" smtClean="0">
                <a:solidFill>
                  <a:srgbClr val="021C15"/>
                </a:solidFill>
              </a:rPr>
              <a:t>.                     </a:t>
            </a:r>
            <a:r>
              <a:rPr lang="hu-HU" sz="4000" dirty="0">
                <a:solidFill>
                  <a:srgbClr val="021C15"/>
                </a:solidFill>
              </a:rPr>
              <a:t>Nem is azért, hogy önmagát mulattassa </a:t>
            </a:r>
            <a:r>
              <a:rPr lang="hu-HU" sz="4000" dirty="0" smtClean="0">
                <a:solidFill>
                  <a:srgbClr val="021C15"/>
                </a:solidFill>
              </a:rPr>
              <a:t>velük. Hanem </a:t>
            </a:r>
            <a:r>
              <a:rPr lang="hu-HU" sz="4000" dirty="0">
                <a:solidFill>
                  <a:srgbClr val="021C15"/>
                </a:solidFill>
              </a:rPr>
              <a:t>azért, mert szépségre és jövendőre gondolt, békességre gondolt és a lelke tele volt derűvel. </a:t>
            </a:r>
            <a:r>
              <a:rPr lang="hu-HU" sz="4000" dirty="0" smtClean="0">
                <a:solidFill>
                  <a:srgbClr val="021C15"/>
                </a:solidFill>
              </a:rPr>
              <a:t>           És </a:t>
            </a:r>
            <a:r>
              <a:rPr lang="hu-HU" sz="4000" dirty="0">
                <a:solidFill>
                  <a:srgbClr val="021C15"/>
                </a:solidFill>
              </a:rPr>
              <a:t>ültette, egyszerűen azért, mert szerette a fát és a fákon keresztül akarta elmondani mindazt, ami az otthonban kapcsolatban felgyűlt benne s amiket szavakba önteni nem tudott</a:t>
            </a:r>
            <a:r>
              <a:rPr lang="hu-HU" sz="4000" dirty="0" smtClean="0">
                <a:solidFill>
                  <a:srgbClr val="021C15"/>
                </a:solidFill>
              </a:rPr>
              <a:t>.”</a:t>
            </a:r>
          </a:p>
          <a:p>
            <a:endParaRPr lang="hu-HU" sz="4400" dirty="0">
              <a:solidFill>
                <a:srgbClr val="021C15"/>
              </a:solidFill>
            </a:endParaRPr>
          </a:p>
          <a:p>
            <a:pPr algn="r"/>
            <a:r>
              <a:rPr lang="hu-HU" sz="4400" dirty="0" smtClean="0">
                <a:solidFill>
                  <a:srgbClr val="021C15"/>
                </a:solidFill>
              </a:rPr>
              <a:t>Wass Albert</a:t>
            </a:r>
            <a:endParaRPr lang="hu-HU" sz="4400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40714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" y="4709952"/>
            <a:ext cx="9919319" cy="42635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8" y="1160585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Az öröklés előfeltételei</a:t>
            </a:r>
          </a:p>
          <a:p>
            <a:pPr algn="l"/>
            <a:endParaRPr lang="hu-HU" sz="5400" b="1" dirty="0">
              <a:solidFill>
                <a:srgbClr val="021C15"/>
              </a:solidFill>
            </a:endParaRPr>
          </a:p>
          <a:p>
            <a:pPr algn="l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szükséges ahhoz, hogy örököljünk?</a:t>
            </a: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  <a:p>
            <a:r>
              <a:rPr lang="hu-HU" sz="4000" dirty="0">
                <a:solidFill>
                  <a:srgbClr val="021C15"/>
                </a:solidFill>
              </a:rPr>
              <a:t>Az örökséget az örökös abban az esetben szerezheti meg, ha az alábbi három feltétel együttesen fennáll</a:t>
            </a:r>
            <a:r>
              <a:rPr lang="hu-HU" sz="4000" dirty="0" smtClean="0">
                <a:solidFill>
                  <a:srgbClr val="021C15"/>
                </a:solidFill>
              </a:rPr>
              <a:t>:</a:t>
            </a: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Halál ténye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Öröklési képesség és szerzőképesség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Nem áll fenn kiesési ok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076"/>
            <a:ext cx="9925200" cy="35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1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8" y="1160585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Az öröklés előfeltételei</a:t>
            </a:r>
          </a:p>
          <a:p>
            <a:pPr algn="l"/>
            <a:endParaRPr lang="hu-HU" sz="5400" b="1" dirty="0">
              <a:solidFill>
                <a:srgbClr val="021C15"/>
              </a:solidFill>
            </a:endParaRPr>
          </a:p>
          <a:p>
            <a:pPr algn="l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Milyen esetben nem juthatunk hozzá az örökségünkhöz?</a:t>
            </a:r>
          </a:p>
          <a:p>
            <a:endParaRPr lang="hu-HU" sz="4000" b="1" dirty="0">
              <a:solidFill>
                <a:srgbClr val="021C15"/>
              </a:solidFill>
            </a:endParaRPr>
          </a:p>
          <a:p>
            <a:r>
              <a:rPr lang="hu-HU" sz="4000" dirty="0" smtClean="0">
                <a:solidFill>
                  <a:srgbClr val="021C15"/>
                </a:solidFill>
              </a:rPr>
              <a:t>Csak </a:t>
            </a:r>
            <a:r>
              <a:rPr lang="hu-HU" sz="4000" dirty="0">
                <a:solidFill>
                  <a:srgbClr val="021C15"/>
                </a:solidFill>
              </a:rPr>
              <a:t>a törvényben felsorolt okok vezethetnek kizáráshoz, amelyek a következők lehetnek</a:t>
            </a:r>
            <a:r>
              <a:rPr lang="hu-HU" sz="4000" dirty="0" smtClean="0">
                <a:solidFill>
                  <a:srgbClr val="021C15"/>
                </a:solidFill>
              </a:rPr>
              <a:t>:</a:t>
            </a:r>
          </a:p>
          <a:p>
            <a:endParaRPr lang="hu-HU" sz="4000" b="1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aki az örökhagyó előtt </a:t>
            </a:r>
            <a:r>
              <a:rPr lang="hu-HU" sz="4000" dirty="0" smtClean="0">
                <a:solidFill>
                  <a:srgbClr val="021C15"/>
                </a:solidFill>
              </a:rPr>
              <a:t>meghal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aki </a:t>
            </a:r>
            <a:r>
              <a:rPr lang="hu-HU" sz="4000" dirty="0">
                <a:solidFill>
                  <a:srgbClr val="021C15"/>
                </a:solidFill>
              </a:rPr>
              <a:t>a hagyatékot az öröklés megnyílásakor törvénynél fogva nem szerezheti </a:t>
            </a:r>
            <a:r>
              <a:rPr lang="hu-HU" sz="4000" dirty="0" smtClean="0">
                <a:solidFill>
                  <a:srgbClr val="021C15"/>
                </a:solidFill>
              </a:rPr>
              <a:t>meg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aki </a:t>
            </a:r>
            <a:r>
              <a:rPr lang="hu-HU" sz="4000" dirty="0">
                <a:solidFill>
                  <a:srgbClr val="021C15"/>
                </a:solidFill>
              </a:rPr>
              <a:t>az öröklésre </a:t>
            </a:r>
            <a:r>
              <a:rPr lang="hu-HU" sz="4000" dirty="0" smtClean="0">
                <a:solidFill>
                  <a:srgbClr val="021C15"/>
                </a:solidFill>
              </a:rPr>
              <a:t>érdemtelen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aki </a:t>
            </a:r>
            <a:r>
              <a:rPr lang="hu-HU" sz="4000" dirty="0">
                <a:solidFill>
                  <a:srgbClr val="021C15"/>
                </a:solidFill>
              </a:rPr>
              <a:t>lemondott az </a:t>
            </a:r>
            <a:r>
              <a:rPr lang="hu-HU" sz="4000" dirty="0" smtClean="0">
                <a:solidFill>
                  <a:srgbClr val="021C15"/>
                </a:solidFill>
              </a:rPr>
              <a:t>öröklésről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akit </a:t>
            </a:r>
            <a:r>
              <a:rPr lang="hu-HU" sz="4000" dirty="0">
                <a:solidFill>
                  <a:srgbClr val="021C15"/>
                </a:solidFill>
              </a:rPr>
              <a:t>az örökhagyó az öröklésből kizárt vagy </a:t>
            </a:r>
            <a:r>
              <a:rPr lang="hu-HU" sz="4000" dirty="0" smtClean="0">
                <a:solidFill>
                  <a:srgbClr val="021C15"/>
                </a:solidFill>
              </a:rPr>
              <a:t>kitagadott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aki </a:t>
            </a:r>
            <a:r>
              <a:rPr lang="hu-HU" sz="4000" dirty="0">
                <a:solidFill>
                  <a:srgbClr val="021C15"/>
                </a:solidFill>
              </a:rPr>
              <a:t>az örökséget </a:t>
            </a:r>
            <a:r>
              <a:rPr lang="hu-HU" sz="4000" dirty="0" smtClean="0">
                <a:solidFill>
                  <a:srgbClr val="021C15"/>
                </a:solidFill>
              </a:rPr>
              <a:t>visszautasította</a:t>
            </a:r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5620"/>
            <a:ext cx="9925200" cy="74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8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8" y="1160585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>
                <a:solidFill>
                  <a:srgbClr val="021C15"/>
                </a:solidFill>
              </a:rPr>
              <a:t>Kik a törvényes örökösök?</a:t>
            </a:r>
          </a:p>
          <a:p>
            <a:r>
              <a:rPr lang="hu-HU" sz="5400" dirty="0"/>
              <a:t/>
            </a:r>
            <a:br>
              <a:rPr lang="hu-HU" sz="5400" dirty="0"/>
            </a:br>
            <a:r>
              <a:rPr lang="hu-HU" sz="4000" dirty="0">
                <a:solidFill>
                  <a:srgbClr val="021C15"/>
                </a:solidFill>
              </a:rPr>
              <a:t>A magyar jog </a:t>
            </a:r>
            <a:r>
              <a:rPr lang="hu-HU" sz="4000" dirty="0" smtClean="0">
                <a:solidFill>
                  <a:srgbClr val="021C15"/>
                </a:solidFill>
              </a:rPr>
              <a:t>meghatározza </a:t>
            </a:r>
            <a:r>
              <a:rPr lang="hu-HU" sz="4000" dirty="0">
                <a:solidFill>
                  <a:srgbClr val="021C15"/>
                </a:solidFill>
              </a:rPr>
              <a:t>a törvény alapján öröklésre jogosultak körét. </a:t>
            </a: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>
              <a:solidFill>
                <a:srgbClr val="021C15"/>
              </a:solidFill>
            </a:endParaRPr>
          </a:p>
          <a:p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>
                <a:solidFill>
                  <a:srgbClr val="021C15"/>
                </a:solidFill>
              </a:rPr>
              <a:t>Kik tekinthetők rokonnak?</a:t>
            </a:r>
          </a:p>
          <a:p>
            <a:endParaRPr lang="hu-HU" sz="4000" dirty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Egyenesági rokonok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Oldalági rokonok</a:t>
            </a:r>
          </a:p>
          <a:p>
            <a:pPr algn="l"/>
            <a:endParaRPr lang="hu-HU" sz="5400" b="1" dirty="0" smtClean="0">
              <a:solidFill>
                <a:srgbClr val="021C15"/>
              </a:solidFill>
            </a:endParaRP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273"/>
            <a:ext cx="9925200" cy="55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6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8" y="1160585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a törvényes öröklési sorrend?</a:t>
            </a:r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5400" dirty="0" smtClean="0"/>
          </a:p>
          <a:p>
            <a:r>
              <a:rPr lang="hu-HU" sz="4000" dirty="0" smtClean="0">
                <a:solidFill>
                  <a:srgbClr val="021C15"/>
                </a:solidFill>
              </a:rPr>
              <a:t>A </a:t>
            </a:r>
            <a:r>
              <a:rPr lang="hu-HU" sz="4000" dirty="0">
                <a:solidFill>
                  <a:srgbClr val="021C15"/>
                </a:solidFill>
              </a:rPr>
              <a:t>törvényben meghatározott örökösök </a:t>
            </a:r>
            <a:r>
              <a:rPr lang="hu-HU" sz="4000" dirty="0" smtClean="0">
                <a:solidFill>
                  <a:srgbClr val="021C15"/>
                </a:solidFill>
              </a:rPr>
              <a:t>a törvényben </a:t>
            </a:r>
            <a:r>
              <a:rPr lang="hu-HU" sz="4000" dirty="0">
                <a:solidFill>
                  <a:srgbClr val="021C15"/>
                </a:solidFill>
              </a:rPr>
              <a:t>megjelölt sorrendben válnak örökössé. Ez a sorrend kivételt nem engedő, szigorú </a:t>
            </a:r>
            <a:r>
              <a:rPr lang="hu-HU" sz="4000" dirty="0" smtClean="0">
                <a:solidFill>
                  <a:srgbClr val="021C15"/>
                </a:solidFill>
              </a:rPr>
              <a:t>rangsor</a:t>
            </a:r>
            <a:r>
              <a:rPr lang="hu-HU" sz="4000" dirty="0">
                <a:solidFill>
                  <a:srgbClr val="021C15"/>
                </a:solidFill>
              </a:rPr>
              <a:t>.</a:t>
            </a:r>
          </a:p>
          <a:p>
            <a:pPr algn="ctr"/>
            <a:endParaRPr lang="hu-HU" sz="4000" dirty="0" smtClean="0">
              <a:solidFill>
                <a:srgbClr val="021C15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Gyermekek öröklése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Távoli leszármazók törvényes öröklése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Házastárs törvényes öröklése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Felmenők és oldalrokonok </a:t>
            </a:r>
            <a:r>
              <a:rPr lang="hu-HU" sz="4000" dirty="0" smtClean="0">
                <a:solidFill>
                  <a:srgbClr val="021C15"/>
                </a:solidFill>
              </a:rPr>
              <a:t>öröklése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hu-HU" sz="4000" dirty="0" smtClean="0">
                <a:solidFill>
                  <a:srgbClr val="021C15"/>
                </a:solidFill>
              </a:rPr>
              <a:t>Állam</a:t>
            </a:r>
            <a:endParaRPr lang="hu-HU" sz="4000" dirty="0">
              <a:solidFill>
                <a:srgbClr val="021C15"/>
              </a:solidFill>
            </a:endParaRP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043"/>
            <a:ext cx="9944501" cy="66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4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8" y="1160585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az özvegyi jog?</a:t>
            </a:r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5400" dirty="0" smtClean="0"/>
          </a:p>
          <a:p>
            <a:r>
              <a:rPr lang="hu-HU" sz="4000" dirty="0">
                <a:solidFill>
                  <a:srgbClr val="021C15"/>
                </a:solidFill>
              </a:rPr>
              <a:t>Az özvegyi jog az özvegy és az örökhagyó által közösen használt ingatlanra és az ehhez tartozó felszerelési és berendezési tárgyakra terjed ki.</a:t>
            </a:r>
          </a:p>
          <a:p>
            <a:r>
              <a:rPr lang="hu-HU" sz="4000" dirty="0" smtClean="0"/>
              <a:t> 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Mire terjed ki az özvegyi jog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r>
              <a:rPr lang="hu-HU" sz="4000" dirty="0">
                <a:solidFill>
                  <a:srgbClr val="021C15"/>
                </a:solidFill>
              </a:rPr>
              <a:t>Az örökhagyóval közösen használt lakásra és az ehhez tartozó berendezési és felszerelési tárgyakra, továbbá az ági vagyonra.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Meddig áll fenn az özvegyi jog</a:t>
            </a:r>
            <a:r>
              <a:rPr lang="hu-HU" sz="4000" b="1" dirty="0" smtClean="0">
                <a:solidFill>
                  <a:srgbClr val="021C15"/>
                </a:solidFill>
              </a:rPr>
              <a:t>?</a:t>
            </a:r>
          </a:p>
          <a:p>
            <a:pPr algn="ctr"/>
            <a:r>
              <a:rPr lang="hu-HU" sz="4000" dirty="0">
                <a:solidFill>
                  <a:srgbClr val="021C15"/>
                </a:solidFill>
              </a:rPr>
              <a:t>Az özvegyi jog egészen a házastárs haláláig áll fenn. </a:t>
            </a:r>
            <a:endParaRPr lang="hu-HU" sz="4000" dirty="0" smtClean="0">
              <a:solidFill>
                <a:srgbClr val="021C15"/>
              </a:solidFill>
            </a:endParaRPr>
          </a:p>
          <a:p>
            <a:pPr algn="ctr"/>
            <a:endParaRPr lang="hu-HU" sz="4000" b="1" dirty="0" smtClean="0">
              <a:solidFill>
                <a:srgbClr val="021C15"/>
              </a:solidFill>
            </a:endParaRP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939"/>
            <a:ext cx="9925200" cy="66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90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endParaRPr lang="hu-HU" sz="5400" b="1" dirty="0">
              <a:solidFill>
                <a:srgbClr val="021C15"/>
              </a:solidFill>
            </a:endParaRPr>
          </a:p>
          <a:p>
            <a:pPr algn="ctr"/>
            <a:r>
              <a:rPr lang="hu-HU" sz="4000" b="1" dirty="0" smtClean="0">
                <a:solidFill>
                  <a:srgbClr val="021C15"/>
                </a:solidFill>
              </a:rPr>
              <a:t>Mi az ági öröklés?</a:t>
            </a:r>
            <a:endParaRPr lang="hu-HU" sz="4000" b="1" dirty="0">
              <a:solidFill>
                <a:srgbClr val="021C15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5400" dirty="0" smtClean="0"/>
          </a:p>
          <a:p>
            <a:r>
              <a:rPr lang="hu-HU" sz="4000" dirty="0">
                <a:solidFill>
                  <a:srgbClr val="021C15"/>
                </a:solidFill>
              </a:rPr>
              <a:t>Az ági öröklés a felmenő és oldalági rokonok törvényes öröklésének a kiegészítője. </a:t>
            </a:r>
            <a:r>
              <a:rPr lang="hu-HU" sz="4000" dirty="0" smtClean="0">
                <a:solidFill>
                  <a:srgbClr val="021C15"/>
                </a:solidFill>
              </a:rPr>
              <a:t>                           A </a:t>
            </a:r>
            <a:r>
              <a:rPr lang="hu-HU" sz="4000" dirty="0">
                <a:solidFill>
                  <a:srgbClr val="021C15"/>
                </a:solidFill>
              </a:rPr>
              <a:t>jogintézmény célja annak biztosítása, hogy a családi vagyon az eredeti családi ágon maradjon abban az esetben, ha az örökhagyónak nincsenek leszármazó örökösei. </a:t>
            </a:r>
            <a:endParaRPr lang="hu-HU" sz="4000" dirty="0" smtClean="0">
              <a:solidFill>
                <a:srgbClr val="021C15"/>
              </a:solidFill>
            </a:endParaRPr>
          </a:p>
          <a:p>
            <a:endParaRPr lang="hu-HU" sz="4000" dirty="0">
              <a:solidFill>
                <a:srgbClr val="021C15"/>
              </a:solidFill>
            </a:endParaRPr>
          </a:p>
          <a:p>
            <a:pPr algn="l"/>
            <a:endParaRPr lang="hu-HU" sz="4000" b="1" dirty="0">
              <a:solidFill>
                <a:srgbClr val="021C15"/>
              </a:solidFill>
            </a:endParaRP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83"/>
            <a:ext cx="9925200" cy="66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4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13477" y="1213339"/>
            <a:ext cx="11500338" cy="120102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021C15"/>
                </a:solidFill>
              </a:rPr>
              <a:t>A törvényes öröklés</a:t>
            </a:r>
          </a:p>
          <a:p>
            <a:pPr algn="ctr"/>
            <a:endParaRPr lang="hu-HU" sz="5400" b="1" dirty="0" smtClean="0">
              <a:solidFill>
                <a:srgbClr val="021C15"/>
              </a:solidFill>
            </a:endParaRPr>
          </a:p>
          <a:p>
            <a:pPr algn="ctr"/>
            <a:r>
              <a:rPr lang="hu-HU" sz="4000" b="1" dirty="0">
                <a:solidFill>
                  <a:srgbClr val="021C15"/>
                </a:solidFill>
              </a:rPr>
              <a:t>Mit jelent a végintézkedés?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5400" dirty="0" smtClean="0"/>
          </a:p>
          <a:p>
            <a:r>
              <a:rPr lang="hu-HU" sz="4000" dirty="0">
                <a:solidFill>
                  <a:srgbClr val="021C15"/>
                </a:solidFill>
              </a:rPr>
              <a:t>Gyűjtőfogalom, amelybe mindazon jogilag elismert nyilatkozat beletartozik, amelyben az örökhagyó vagyonáról vagy annak egy részéről halála esetére rendelkezik.</a:t>
            </a:r>
          </a:p>
          <a:p>
            <a:pPr algn="l"/>
            <a:endParaRPr lang="hu-HU" sz="4000" b="1" dirty="0" smtClean="0">
              <a:solidFill>
                <a:srgbClr val="021C15"/>
              </a:solidFill>
            </a:endParaRPr>
          </a:p>
          <a:p>
            <a:pPr algn="l"/>
            <a:r>
              <a:rPr lang="hu-HU" sz="4000" b="1" dirty="0" smtClean="0">
                <a:solidFill>
                  <a:srgbClr val="021C15"/>
                </a:solidFill>
              </a:rPr>
              <a:t>A végintézkedés formái:</a:t>
            </a:r>
          </a:p>
          <a:p>
            <a:pPr algn="l"/>
            <a:endParaRPr lang="hu-HU" sz="4000" b="1" dirty="0" smtClean="0">
              <a:solidFill>
                <a:srgbClr val="021C1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végrendelet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öröklési szerződés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rgbClr val="021C15"/>
                </a:solidFill>
              </a:rPr>
              <a:t>halál esetére szóló ajándékozás</a:t>
            </a:r>
          </a:p>
        </p:txBody>
      </p:sp>
      <p:sp>
        <p:nvSpPr>
          <p:cNvPr id="11" name="Shape 68">
            <a:extLst>
              <a:ext uri="{FF2B5EF4-FFF2-40B4-BE49-F238E27FC236}">
                <a16:creationId xmlns:a16="http://schemas.microsoft.com/office/drawing/2014/main" id="{843203EC-26E1-479F-A47A-30088A2FC6D2}"/>
              </a:ext>
            </a:extLst>
          </p:cNvPr>
          <p:cNvSpPr/>
          <p:nvPr/>
        </p:nvSpPr>
        <p:spPr>
          <a:xfrm>
            <a:off x="12654456" y="1871488"/>
            <a:ext cx="8418381" cy="330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endParaRPr lang="en-AU" sz="9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hape 230">
            <a:extLst>
              <a:ext uri="{FF2B5EF4-FFF2-40B4-BE49-F238E27FC236}">
                <a16:creationId xmlns:a16="http://schemas.microsoft.com/office/drawing/2014/main" id="{3D1503ED-F9D2-4806-A7AA-8171E924B33E}"/>
              </a:ext>
            </a:extLst>
          </p:cNvPr>
          <p:cNvSpPr/>
          <p:nvPr/>
        </p:nvSpPr>
        <p:spPr>
          <a:xfrm>
            <a:off x="0" y="-32528"/>
            <a:ext cx="9925200" cy="13748528"/>
          </a:xfrm>
          <a:prstGeom prst="rect">
            <a:avLst/>
          </a:prstGeom>
          <a:solidFill>
            <a:srgbClr val="054E3B"/>
          </a:solidFill>
          <a:ln w="3175">
            <a:noFill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657"/>
            <a:ext cx="9925200" cy="74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4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778</Words>
  <Application>Microsoft Office PowerPoint</Application>
  <PresentationFormat>Egyéni</PresentationFormat>
  <Paragraphs>171</Paragraphs>
  <Slides>16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Helvetica Light</vt:lpstr>
      <vt:lpstr>Helvetica Neue</vt:lpstr>
      <vt:lpstr>Montserrat-Regular</vt:lpstr>
      <vt:lpstr>Montserrat-SemiBold</vt:lpstr>
      <vt:lpstr>Open Sans Extrabold</vt:lpstr>
      <vt:lpstr>Open Sans Light</vt:lpstr>
      <vt:lpstr>PT Sans</vt:lpstr>
      <vt:lpstr>Roboto Light</vt:lpstr>
      <vt:lpstr>Roboto Regular</vt:lpstr>
      <vt:lpstr>Verdana</vt:lpstr>
      <vt:lpstr>Wingdings</vt:lpstr>
      <vt:lpstr>White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KÖSZÖNÖM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MolnarA</dc:creator>
  <cp:lastModifiedBy>Rita</cp:lastModifiedBy>
  <cp:revision>146</cp:revision>
  <cp:lastPrinted>2021-11-18T16:28:13Z</cp:lastPrinted>
  <dcterms:modified xsi:type="dcterms:W3CDTF">2022-11-09T07:07:48Z</dcterms:modified>
</cp:coreProperties>
</file>